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0"/>
  </p:notesMasterIdLst>
  <p:sldIdLst>
    <p:sldId id="257" r:id="rId2"/>
    <p:sldId id="2689" r:id="rId3"/>
    <p:sldId id="1079" r:id="rId4"/>
    <p:sldId id="2708" r:id="rId5"/>
    <p:sldId id="357" r:id="rId6"/>
    <p:sldId id="356" r:id="rId7"/>
    <p:sldId id="359" r:id="rId8"/>
    <p:sldId id="364" r:id="rId9"/>
    <p:sldId id="360" r:id="rId10"/>
    <p:sldId id="361" r:id="rId11"/>
    <p:sldId id="362" r:id="rId12"/>
    <p:sldId id="363" r:id="rId13"/>
    <p:sldId id="2710" r:id="rId14"/>
    <p:sldId id="2709" r:id="rId15"/>
    <p:sldId id="278" r:id="rId16"/>
    <p:sldId id="337" r:id="rId17"/>
    <p:sldId id="2711" r:id="rId18"/>
    <p:sldId id="2704" r:id="rId19"/>
  </p:sldIdLst>
  <p:sldSz cx="12192000" cy="6858000"/>
  <p:notesSz cx="6858000" cy="9144000"/>
  <p:embeddedFontLst>
    <p:embeddedFont>
      <p:font typeface="Futura PT Demi" panose="020B0604020202020204" charset="-52"/>
      <p:regular r:id="rId21"/>
      <p:italic r:id="rId2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946"/>
    <a:srgbClr val="008000"/>
    <a:srgbClr val="003399"/>
    <a:srgbClr val="CC9900"/>
    <a:srgbClr val="CCCC00"/>
    <a:srgbClr val="0000F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howGuides="1">
      <p:cViewPr varScale="1">
        <p:scale>
          <a:sx n="81" d="100"/>
          <a:sy n="81" d="100"/>
        </p:scale>
        <p:origin x="720" y="53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BCEA936-AB7A-6011-F06F-5F619BB5E1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90A686D-6208-3BA8-3933-66A2D07B09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A95C66-7340-4C2B-A2A3-4688F6A63864}" type="datetimeFigureOut">
              <a:rPr lang="ru-RU" altLang="ru-RU"/>
              <a:pPr>
                <a:defRPr/>
              </a:pPr>
              <a:t>23.08.2024</a:t>
            </a:fld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4125A8F-C56A-3013-D0CA-88CB41359C5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8D8B2ED7-8E85-863C-1D6C-D0DC79CA62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B7E2DB22-A3EE-F392-126C-F3E5806167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64A876AD-D3AB-FD8C-C2B2-F7BA222C09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A2C5DE-502A-4CAC-9409-F40F4F6812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13C54621-EB5C-C332-198D-C5171C110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81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635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7551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2731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7420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0137AD-4F1A-0630-6F32-77B34E59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BAD68-0C5A-4DF3-B9F1-E042714201D1}" type="datetime1">
              <a:rPr lang="ru-RU"/>
              <a:pPr>
                <a:defRPr/>
              </a:pPr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F6AEC7-4D89-B08E-7CA4-A682273A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D23926-DBE3-844E-E870-973C4D38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0A8B9-5058-4435-90A5-E8FEF1540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1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9545B0E6-4D44-71C0-519E-F8AFE99AF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94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070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EAB28B92-6EC4-4E87-E865-EF0AD7CA4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466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86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059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2401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55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66E92D3F-66E4-8F1A-06BA-A41B7E888A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EA373554-2DDD-1735-F439-761626E25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35B75EF3-BA5C-2D1A-6D09-A29222EEB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191" r:id="rId3"/>
    <p:sldLayoutId id="2147484203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obrazovanie.1c.ru/books/guidelines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br@1c.ru" TargetMode="External"/><Relationship Id="rId2" Type="http://schemas.openxmlformats.org/officeDocument/2006/relationships/hyperlink" Target="https://obrazovanie.1c.r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306311/?sphrase_id=245914" TargetMode="External"/><Relationship Id="rId2" Type="http://schemas.openxmlformats.org/officeDocument/2006/relationships/hyperlink" Target="https://edu.asi.r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catalog.arppsoft.ru/product/619449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nline-obr-e5cloud-02-gpt-msk.1c.ru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quick-star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alculator888.ru/generator-parolej" TargetMode="External"/><Relationship Id="rId4" Type="http://schemas.openxmlformats.org/officeDocument/2006/relationships/hyperlink" Target="https://xgenerate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>
            <a:extLst>
              <a:ext uri="{FF2B5EF4-FFF2-40B4-BE49-F238E27FC236}">
                <a16:creationId xmlns:a16="http://schemas.microsoft.com/office/drawing/2014/main" id="{EA68A5A4-CFCC-44FE-ECB8-6B1866D66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205038"/>
            <a:ext cx="105854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>
                <a:solidFill>
                  <a:srgbClr val="1C1C1C"/>
                </a:solidFill>
              </a:rPr>
              <a:t>«Быстрый старт» – </a:t>
            </a:r>
            <a:br>
              <a:rPr lang="ru-RU" altLang="ru-RU" sz="3200">
                <a:solidFill>
                  <a:srgbClr val="1C1C1C"/>
                </a:solidFill>
              </a:rPr>
            </a:br>
            <a:r>
              <a:rPr lang="ru-RU" altLang="ru-RU" sz="3200">
                <a:solidFill>
                  <a:srgbClr val="1C1C1C"/>
                </a:solidFill>
              </a:rPr>
              <a:t>как подготовить систему «1С:Образование» к работе</a:t>
            </a:r>
            <a:br>
              <a:rPr lang="ru-RU" altLang="ru-RU" sz="3200">
                <a:solidFill>
                  <a:srgbClr val="1C1C1C"/>
                </a:solidFill>
              </a:rPr>
            </a:br>
            <a:r>
              <a:rPr lang="ru-RU" altLang="ru-RU" sz="3200">
                <a:solidFill>
                  <a:srgbClr val="1C1C1C"/>
                </a:solidFill>
              </a:rPr>
              <a:t>за один день</a:t>
            </a:r>
          </a:p>
        </p:txBody>
      </p:sp>
      <p:sp>
        <p:nvSpPr>
          <p:cNvPr id="7171" name="Прямоугольник 8">
            <a:extLst>
              <a:ext uri="{FF2B5EF4-FFF2-40B4-BE49-F238E27FC236}">
                <a16:creationId xmlns:a16="http://schemas.microsoft.com/office/drawing/2014/main" id="{C7F75E8A-2AC5-D3B8-1447-635ED1DD9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472440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TextBox 9">
            <a:extLst>
              <a:ext uri="{FF2B5EF4-FFF2-40B4-BE49-F238E27FC236}">
                <a16:creationId xmlns:a16="http://schemas.microsoft.com/office/drawing/2014/main" id="{C84F3452-1A68-F2B2-3AA6-30BCD0895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5402263"/>
            <a:ext cx="4032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1C1C1C"/>
                </a:solidFill>
              </a:rPr>
              <a:t>Чернецкая Т.А., Фогель В.О.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1C1C1C"/>
                </a:solidFill>
              </a:rPr>
              <a:t>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625AD459-7EE7-DA75-F47A-1FD79BD11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>
                <a:solidFill>
                  <a:srgbClr val="C00000"/>
                </a:solidFill>
                <a:latin typeface="Futura PT Demi" pitchFamily="34" charset="-52"/>
              </a:rPr>
              <a:t>Шаг 3. Создание списка учебных дисциплин</a:t>
            </a:r>
          </a:p>
        </p:txBody>
      </p:sp>
      <p:sp>
        <p:nvSpPr>
          <p:cNvPr id="19459" name="Объект 2">
            <a:extLst>
              <a:ext uri="{FF2B5EF4-FFF2-40B4-BE49-F238E27FC236}">
                <a16:creationId xmlns:a16="http://schemas.microsoft.com/office/drawing/2014/main" id="{66223934-C0D8-1868-9ADF-A081C582B7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5313" y="2565400"/>
            <a:ext cx="4140200" cy="3587750"/>
          </a:xfrm>
        </p:spPr>
        <p:txBody>
          <a:bodyPr/>
          <a:lstStyle/>
          <a:p>
            <a:r>
              <a:rPr lang="ru-RU" altLang="ru-RU">
                <a:latin typeface="Futura PT Demi" pitchFamily="34" charset="-52"/>
              </a:rPr>
              <a:t>Перечень общеобразовательных дисциплин можно задать из списка</a:t>
            </a:r>
          </a:p>
          <a:p>
            <a:r>
              <a:rPr lang="ru-RU" altLang="ru-RU">
                <a:latin typeface="Futura PT Demi" pitchFamily="34" charset="-52"/>
              </a:rPr>
              <a:t>Перечень спецдисциплин можно создать вручную</a:t>
            </a:r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322C9E61-713D-FF5F-6960-3706E4755CA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574F43E-CC5A-4F9D-9403-2540AF48A944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9461" name="Рисунок 4">
            <a:extLst>
              <a:ext uri="{FF2B5EF4-FFF2-40B4-BE49-F238E27FC236}">
                <a16:creationId xmlns:a16="http://schemas.microsoft.com/office/drawing/2014/main" id="{298BA50E-3F83-0B65-6C0C-C4A5DBA4A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239838"/>
            <a:ext cx="50688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5">
            <a:extLst>
              <a:ext uri="{FF2B5EF4-FFF2-40B4-BE49-F238E27FC236}">
                <a16:creationId xmlns:a16="http://schemas.microsoft.com/office/drawing/2014/main" id="{7E09842F-376E-9C50-F2B4-7E3123B61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778125"/>
            <a:ext cx="28511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935DF6CD-2C8A-8021-3666-0E9F72DC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>
                <a:solidFill>
                  <a:srgbClr val="C00000"/>
                </a:solidFill>
                <a:latin typeface="Futura PT Demi" pitchFamily="34" charset="-52"/>
              </a:rPr>
              <a:t>Шаг 4. Создание журнальных страниц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8847C5-F925-2B06-B0C6-14A7C4CCF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38" y="1897063"/>
            <a:ext cx="5702300" cy="48244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Важно! </a:t>
            </a:r>
          </a:p>
          <a:p>
            <a:pPr>
              <a:defRPr/>
            </a:pPr>
            <a:r>
              <a:rPr lang="ru-RU" dirty="0"/>
              <a:t>Создавать подгруппы по предметам внутри класса и журнальные страницы своего класса может классный руководитель (куратор группы)</a:t>
            </a:r>
          </a:p>
          <a:p>
            <a:pPr>
              <a:defRPr/>
            </a:pPr>
            <a:r>
              <a:rPr lang="ru-RU" dirty="0"/>
              <a:t>В системе можно настроить доступ для редактирования журнальных страниц</a:t>
            </a:r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A55EC9BA-E7D4-D48A-F05F-B5767F57F76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ECBEB51-29CC-4D1F-A68A-EF9A6E92E530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0485" name="Рисунок 4">
            <a:extLst>
              <a:ext uri="{FF2B5EF4-FFF2-40B4-BE49-F238E27FC236}">
                <a16:creationId xmlns:a16="http://schemas.microsoft.com/office/drawing/2014/main" id="{77BE864D-BDE7-34C6-70E7-B9711C56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895475"/>
            <a:ext cx="573087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6">
            <a:extLst>
              <a:ext uri="{FF2B5EF4-FFF2-40B4-BE49-F238E27FC236}">
                <a16:creationId xmlns:a16="http://schemas.microsoft.com/office/drawing/2014/main" id="{B56BED46-48F4-73C5-4BA4-BF76F38E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830763"/>
            <a:ext cx="63817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C7627-C0D7-C994-5734-54DD3572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273050"/>
            <a:ext cx="9410700" cy="1081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>
                <a:solidFill>
                  <a:srgbClr val="C00000"/>
                </a:solidFill>
              </a:rPr>
              <a:t>Шаг 5. Создание колонок журнальных страниц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6D175A-D2C9-7233-7E7C-372BAE46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170113"/>
            <a:ext cx="5257800" cy="29400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/>
              <a:t>Заполнить журнальную страницу колонками можно:</a:t>
            </a:r>
          </a:p>
          <a:p>
            <a:pPr>
              <a:defRPr/>
            </a:pPr>
            <a:r>
              <a:rPr lang="ru-RU" dirty="0"/>
              <a:t>Вручную</a:t>
            </a:r>
          </a:p>
          <a:p>
            <a:pPr>
              <a:defRPr/>
            </a:pPr>
            <a:r>
              <a:rPr lang="ru-RU" dirty="0"/>
              <a:t>Автоматически по расписанию уроков</a:t>
            </a:r>
          </a:p>
          <a:p>
            <a:pPr>
              <a:defRPr/>
            </a:pPr>
            <a:r>
              <a:rPr lang="ru-RU" dirty="0"/>
              <a:t>Автоматически из КТП в формате </a:t>
            </a:r>
            <a:r>
              <a:rPr lang="en-US" dirty="0"/>
              <a:t>Microsoft Excel</a:t>
            </a:r>
            <a:endParaRPr lang="ru-RU" dirty="0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4BA40C1C-AE02-9CE9-320F-E61329D0912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B9CB7B2-E200-4918-8DFC-8FAC2A910EB9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1509" name="Рисунок 4">
            <a:extLst>
              <a:ext uri="{FF2B5EF4-FFF2-40B4-BE49-F238E27FC236}">
                <a16:creationId xmlns:a16="http://schemas.microsoft.com/office/drawing/2014/main" id="{4C82DE11-3F6B-E87A-9B0A-A310D16B3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898900"/>
            <a:ext cx="69723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5">
            <a:extLst>
              <a:ext uri="{FF2B5EF4-FFF2-40B4-BE49-F238E27FC236}">
                <a16:creationId xmlns:a16="http://schemas.microsoft.com/office/drawing/2014/main" id="{9175DF36-4303-DB83-5C09-3727C2D6E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697038"/>
            <a:ext cx="52578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1621134C-9660-17E4-BA96-7F70DA7DB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solidFill>
                  <a:srgbClr val="C00000"/>
                </a:solidFill>
                <a:latin typeface="Futura PT Demi" pitchFamily="34" charset="-52"/>
              </a:rPr>
              <a:t>Где узнать больше?</a:t>
            </a:r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2E461C30-554A-1A64-B5DA-B5C1B74A03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3888" y="2330450"/>
            <a:ext cx="6791325" cy="23637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>
                <a:latin typeface="Futura PT Demi" pitchFamily="34" charset="-52"/>
              </a:rPr>
              <a:t>Книга «Методические рекомендации по использованию в образовательных учреждениях»</a:t>
            </a:r>
          </a:p>
          <a:p>
            <a:pPr marL="0" indent="0">
              <a:buFontTx/>
              <a:buNone/>
            </a:pPr>
            <a:r>
              <a:rPr lang="ru-RU" altLang="ru-RU">
                <a:latin typeface="Futura PT Demi" pitchFamily="34" charset="-52"/>
              </a:rPr>
              <a:t>Скачать бесплатно:</a:t>
            </a:r>
          </a:p>
          <a:p>
            <a:pPr marL="0" indent="0">
              <a:buFontTx/>
              <a:buNone/>
            </a:pPr>
            <a:r>
              <a:rPr lang="en-US" altLang="ru-RU" u="sng">
                <a:latin typeface="Futura PT Demi" pitchFamily="34" charset="-52"/>
                <a:hlinkClick r:id="rId2"/>
              </a:rPr>
              <a:t>http://obrazovanie.1c.ru/books/guidelines/</a:t>
            </a:r>
            <a:r>
              <a:rPr lang="ru-RU" altLang="ru-RU" u="sng">
                <a:latin typeface="Futura PT Demi" pitchFamily="34" charset="-52"/>
              </a:rPr>
              <a:t> </a:t>
            </a:r>
            <a:r>
              <a:rPr lang="ru-RU" altLang="ru-RU">
                <a:latin typeface="Futura PT Demi" pitchFamily="34" charset="-52"/>
              </a:rPr>
              <a:t> </a:t>
            </a:r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E45D593B-617E-EF87-B39E-FC396DA1D6D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CF31C64-A7BE-4697-844F-BCB1EDC060D5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B8A39368-64CC-DDE8-96BE-67A1C06BD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1052513"/>
            <a:ext cx="357505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EECD5-5632-108A-6612-643C7E16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заключение</a:t>
            </a:r>
          </a:p>
        </p:txBody>
      </p:sp>
      <p:sp>
        <p:nvSpPr>
          <p:cNvPr id="23555" name="Текст 2">
            <a:extLst>
              <a:ext uri="{FF2B5EF4-FFF2-40B4-BE49-F238E27FC236}">
                <a16:creationId xmlns:a16="http://schemas.microsoft.com/office/drawing/2014/main" id="{781E40D4-0F7C-45C7-CEC9-C5D964886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2">
            <a:extLst>
              <a:ext uri="{FF2B5EF4-FFF2-40B4-BE49-F238E27FC236}">
                <a16:creationId xmlns:a16="http://schemas.microsoft.com/office/drawing/2014/main" id="{31707BAE-195A-F767-1B97-EB9CDBF74A5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8838" y="2054225"/>
            <a:ext cx="6062662" cy="1947863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46182490-85A1-14E2-D5BE-B66951D15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213" y="1524000"/>
            <a:ext cx="5810250" cy="4351338"/>
          </a:xfrm>
        </p:spPr>
        <p:txBody>
          <a:bodyPr/>
          <a:lstStyle/>
          <a:p>
            <a:pPr>
              <a:defRPr/>
            </a:pPr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/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pPr>
              <a:defRPr/>
            </a:pPr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FontTx/>
              <a:buNone/>
              <a:defRPr/>
            </a:pPr>
            <a:r>
              <a:rPr lang="ru-RU" sz="2399" dirty="0">
                <a:solidFill>
                  <a:srgbClr val="C00000"/>
                </a:solidFill>
              </a:rPr>
              <a:t>Можно начинать пользоваться!</a:t>
            </a:r>
          </a:p>
          <a:p>
            <a:pPr marL="0" indent="0" algn="ctr">
              <a:buFontTx/>
              <a:buNone/>
              <a:defRPr/>
            </a:pPr>
            <a:r>
              <a:rPr lang="ru-RU" sz="2399" dirty="0">
                <a:solidFill>
                  <a:srgbClr val="C00000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010FA1F8-649E-516C-7049-735CCD2B4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8500" y="482600"/>
            <a:ext cx="9744075" cy="820738"/>
          </a:xfrm>
        </p:spPr>
        <p:txBody>
          <a:bodyPr/>
          <a:lstStyle/>
          <a:p>
            <a:r>
              <a:rPr lang="ru-RU" altLang="ru-RU" sz="3200">
                <a:solidFill>
                  <a:srgbClr val="C00000"/>
                </a:solidFill>
                <a:latin typeface="Futura PT Demi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>
            <a:extLst>
              <a:ext uri="{FF2B5EF4-FFF2-40B4-BE49-F238E27FC236}">
                <a16:creationId xmlns:a16="http://schemas.microsoft.com/office/drawing/2014/main" id="{2A6E81BC-F095-466B-BE98-56ACD260E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494CD08B-6C95-4795-B77B-6B51C371C60F}" type="slidenum">
              <a:rPr lang="ru-RU" altLang="ru-RU" sz="1333" b="1">
                <a:solidFill>
                  <a:srgbClr val="0D3E65"/>
                </a:solidFill>
              </a:rPr>
              <a:pPr algn="r">
                <a:defRPr/>
              </a:pPr>
              <a:t>15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24582" name="Рисунок 8">
            <a:extLst>
              <a:ext uri="{FF2B5EF4-FFF2-40B4-BE49-F238E27FC236}">
                <a16:creationId xmlns:a16="http://schemas.microsoft.com/office/drawing/2014/main" id="{BFD9395B-B455-68C0-A09A-8CB9440C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4443413"/>
            <a:ext cx="2082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964562B7-53AA-5B87-D3EB-174CB8071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366713"/>
            <a:ext cx="10009188" cy="1081087"/>
          </a:xfrm>
        </p:spPr>
        <p:txBody>
          <a:bodyPr/>
          <a:lstStyle/>
          <a:p>
            <a:r>
              <a:rPr lang="ru-RU" altLang="ru-RU" sz="3200" dirty="0">
                <a:solidFill>
                  <a:srgbClr val="C00000"/>
                </a:solidFill>
                <a:latin typeface="Futura PT Demi" pitchFamily="34" charset="-52"/>
              </a:rPr>
              <a:t>Актуальная информация о системе «1С:Образование» – в видеоматериалах на сайте!</a:t>
            </a:r>
          </a:p>
        </p:txBody>
      </p:sp>
      <p:sp>
        <p:nvSpPr>
          <p:cNvPr id="25603" name="Номер слайда 3">
            <a:extLst>
              <a:ext uri="{FF2B5EF4-FFF2-40B4-BE49-F238E27FC236}">
                <a16:creationId xmlns:a16="http://schemas.microsoft.com/office/drawing/2014/main" id="{7A6DBC96-D452-F89B-0BFE-605D5EC03F4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32E07B-D5BB-48B2-B9BD-99846F61F0AF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Рисунок 8">
            <a:extLst>
              <a:ext uri="{FF2B5EF4-FFF2-40B4-BE49-F238E27FC236}">
                <a16:creationId xmlns:a16="http://schemas.microsoft.com/office/drawing/2014/main" id="{504B3F7A-33A6-111C-9A32-06F78427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808163"/>
            <a:ext cx="447675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0">
            <a:extLst>
              <a:ext uri="{FF2B5EF4-FFF2-40B4-BE49-F238E27FC236}">
                <a16:creationId xmlns:a16="http://schemas.microsoft.com/office/drawing/2014/main" id="{540BE497-404F-1E48-CEAD-EFAFADBDA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5373688"/>
            <a:ext cx="533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hlinkClick r:id="rId3"/>
              </a:rPr>
              <a:t>https://obrazovanie.1c.ru/events/</a:t>
            </a:r>
            <a:r>
              <a:rPr lang="ru-RU" altLang="ru-RU" sz="2400"/>
              <a:t> </a:t>
            </a:r>
          </a:p>
        </p:txBody>
      </p:sp>
      <p:pic>
        <p:nvPicPr>
          <p:cNvPr id="25606" name="Рисунок 2">
            <a:extLst>
              <a:ext uri="{FF2B5EF4-FFF2-40B4-BE49-F238E27FC236}">
                <a16:creationId xmlns:a16="http://schemas.microsoft.com/office/drawing/2014/main" id="{92B95C44-F3B5-F460-F969-7F47497D6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2565400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26464-0E44-C988-097F-558C3E02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188640"/>
            <a:ext cx="9410700" cy="1081087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  <a:latin typeface="Futura PT Demi" pitchFamily="34" charset="-52"/>
              </a:rPr>
              <a:t>На завтрашнем вебинаре: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002E47-2F8F-44C0-43DA-2CA2CFACD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Работа с цифровой библиотекой системы «1С:Образование»</a:t>
            </a:r>
          </a:p>
          <a:p>
            <a:r>
              <a:rPr lang="ru-RU" dirty="0"/>
              <a:t>Создание авторских учебных материалов</a:t>
            </a:r>
          </a:p>
          <a:p>
            <a:r>
              <a:rPr lang="ru-RU" dirty="0">
                <a:solidFill>
                  <a:srgbClr val="C00000"/>
                </a:solidFill>
              </a:rPr>
              <a:t>Создание плана-конспекта урока в Конструкторе</a:t>
            </a:r>
          </a:p>
          <a:p>
            <a:r>
              <a:rPr lang="ru-RU" dirty="0"/>
              <a:t>Организация учебной деятельности учителя 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331069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9C3724A-8A9D-9688-D4E7-91EF8728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26627" name="Текст 4">
            <a:extLst>
              <a:ext uri="{FF2B5EF4-FFF2-40B4-BE49-F238E27FC236}">
                <a16:creationId xmlns:a16="http://schemas.microsoft.com/office/drawing/2014/main" id="{C9B3195C-0E9A-BB0B-9F94-F05E1260A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r>
              <a:rPr lang="en-US" altLang="ru-RU">
                <a:latin typeface="Futura PT Demi" pitchFamily="34" charset="-52"/>
                <a:hlinkClick r:id="rId2"/>
              </a:rPr>
              <a:t>https://obrazovanie.1c.ru/</a:t>
            </a:r>
            <a:r>
              <a:rPr lang="ru-RU" altLang="ru-RU">
                <a:latin typeface="Futura PT Demi" pitchFamily="34" charset="-52"/>
              </a:rPr>
              <a:t> , </a:t>
            </a:r>
            <a:r>
              <a:rPr lang="en-US" altLang="ru-RU">
                <a:latin typeface="Futura PT Demi" pitchFamily="34" charset="-52"/>
                <a:hlinkClick r:id="rId3"/>
              </a:rPr>
              <a:t>obr@1c.ru</a:t>
            </a:r>
            <a:r>
              <a:rPr lang="en-US" altLang="ru-RU">
                <a:latin typeface="Futura PT Demi" pitchFamily="34" charset="-52"/>
              </a:rPr>
              <a:t> </a:t>
            </a:r>
            <a:endParaRPr lang="ru-RU" altLang="ru-RU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B2C43F6-49D6-9D67-30CC-5864DA1E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395288"/>
            <a:ext cx="94249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/>
              <a:t>Что такое «1С:Образование»?</a:t>
            </a:r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id="{2274D6DA-C237-1DE9-64DD-1E99DF32C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2011363"/>
            <a:ext cx="6591300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>
                <a:solidFill>
                  <a:srgbClr val="222222"/>
                </a:solidFill>
                <a:cs typeface="Times New Roman" panose="02020603050405020304" pitchFamily="18" charset="0"/>
              </a:rPr>
              <a:t>Система «1С:Образование» включена:</a:t>
            </a:r>
          </a:p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>
                <a:solidFill>
                  <a:srgbClr val="222222"/>
                </a:solidFill>
                <a:cs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altLang="ru-RU" u="sng">
                <a:solidFill>
                  <a:srgbClr val="0000FF"/>
                </a:solidFill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https://edu.asi.ru/</a:t>
            </a:r>
            <a:r>
              <a:rPr lang="ru-RU" altLang="ru-RU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>
                <a:solidFill>
                  <a:srgbClr val="222222"/>
                </a:solidFill>
                <a:cs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altLang="ru-RU" u="sng">
                <a:solidFill>
                  <a:srgbClr val="0000FF"/>
                </a:solidFill>
                <a:cs typeface="Times New Roman" panose="02020603050405020304" pitchFamily="18" charset="0"/>
                <a:hlinkClick r:id="rId3"/>
              </a:rPr>
              <a:t>https://reestr.digital.gov.ru/reestr/306311/?sphrase_id=245914</a:t>
            </a:r>
            <a:r>
              <a:rPr lang="ru-RU" altLang="ru-RU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>
                <a:cs typeface="Calibri" panose="020F0502020204030204" pitchFamily="34" charset="0"/>
              </a:rPr>
              <a:t>в Каталог совместимости российского ПО АРПП «Отечественный софт» </a:t>
            </a:r>
            <a:r>
              <a:rPr lang="ru-RU" altLang="ru-RU" u="sng">
                <a:solidFill>
                  <a:srgbClr val="0563C1"/>
                </a:solidFill>
                <a:cs typeface="Calibri" panose="020F0502020204030204" pitchFamily="34" charset="0"/>
                <a:hlinkClick r:id="rId4"/>
              </a:rPr>
              <a:t>https://catalog.arppsoft.ru/product/6194497</a:t>
            </a:r>
            <a:endParaRPr lang="ru-RU" altLang="ru-RU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ClrTx/>
            </a:pP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8196" name="Рисунок 8">
            <a:extLst>
              <a:ext uri="{FF2B5EF4-FFF2-40B4-BE49-F238E27FC236}">
                <a16:creationId xmlns:a16="http://schemas.microsoft.com/office/drawing/2014/main" id="{C091057F-340C-5E10-DD74-AA09AD1E4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157413"/>
            <a:ext cx="4735512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>
            <a:extLst>
              <a:ext uri="{FF2B5EF4-FFF2-40B4-BE49-F238E27FC236}">
                <a16:creationId xmlns:a16="http://schemas.microsoft.com/office/drawing/2014/main" id="{6A2CEB03-AC9D-B804-7C62-9223463EA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950" y="88900"/>
            <a:ext cx="10012363" cy="1325563"/>
          </a:xfrm>
        </p:spPr>
        <p:txBody>
          <a:bodyPr/>
          <a:lstStyle/>
          <a:p>
            <a:r>
              <a:rPr lang="ru-RU" altLang="ru-RU" sz="3200">
                <a:latin typeface="Futura PT Demi" pitchFamily="34" charset="-52"/>
              </a:rPr>
              <a:t>Основные возможности для обучения в цифровой образовательной среде</a:t>
            </a:r>
          </a:p>
        </p:txBody>
      </p:sp>
      <p:sp>
        <p:nvSpPr>
          <p:cNvPr id="9219" name="Текст 5">
            <a:extLst>
              <a:ext uri="{FF2B5EF4-FFF2-40B4-BE49-F238E27FC236}">
                <a16:creationId xmlns:a16="http://schemas.microsoft.com/office/drawing/2014/main" id="{F041AE03-806E-1025-78F6-DB1179EA5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941388"/>
            <a:ext cx="3905250" cy="823912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itchFamily="34" charset="-52"/>
              </a:rPr>
              <a:t>Для школы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B6724AF-90C0-C514-5830-0AF411CF2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088" y="2159844"/>
            <a:ext cx="5362575" cy="15619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Инструменты для подготовки цифровых материалов к уроку</a:t>
            </a:r>
          </a:p>
        </p:txBody>
      </p:sp>
      <p:sp>
        <p:nvSpPr>
          <p:cNvPr id="9221" name="Текст 7">
            <a:extLst>
              <a:ext uri="{FF2B5EF4-FFF2-40B4-BE49-F238E27FC236}">
                <a16:creationId xmlns:a16="http://schemas.microsoft.com/office/drawing/2014/main" id="{328218E7-0078-2765-60B0-AC8AF914DC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7824788" y="922338"/>
            <a:ext cx="4121150" cy="823912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itchFamily="34" charset="-52"/>
              </a:rPr>
              <a:t>Для колледжа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B06AABD-379B-2B65-A311-1202E69EB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9538" y="2132856"/>
            <a:ext cx="5364162" cy="1588932"/>
          </a:xfrm>
          <a:solidFill>
            <a:srgbClr val="ECA946">
              <a:alpha val="50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Учебные курсы по программам и технологиям 1С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Инструменты для создания учебных курсов по </a:t>
            </a:r>
            <a:r>
              <a:rPr lang="ru-RU" dirty="0" err="1">
                <a:latin typeface="Futura PT Demi" panose="020B0604020202020204" pitchFamily="34" charset="-52"/>
              </a:rPr>
              <a:t>профдисциплинам</a:t>
            </a:r>
            <a:endParaRPr lang="ru-RU" dirty="0">
              <a:latin typeface="Futura PT Demi" panose="020B0604020202020204" pitchFamily="34" charset="-52"/>
            </a:endParaRPr>
          </a:p>
          <a:p>
            <a:pPr>
              <a:defRPr/>
            </a:pP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9223" name="Номер слайда 3">
            <a:extLst>
              <a:ext uri="{FF2B5EF4-FFF2-40B4-BE49-F238E27FC236}">
                <a16:creationId xmlns:a16="http://schemas.microsoft.com/office/drawing/2014/main" id="{B51306EA-4124-BDC7-E85F-0D6C80C177D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FF3900-0ABB-423C-982A-ECB3224676F9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B93E50A-53E2-BB05-115C-92DDB8E0BF11}"/>
              </a:ext>
            </a:extLst>
          </p:cNvPr>
          <p:cNvSpPr/>
          <p:nvPr/>
        </p:nvSpPr>
        <p:spPr>
          <a:xfrm>
            <a:off x="446088" y="3753538"/>
            <a:ext cx="11376025" cy="14036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Детальное информирование педагога о процессе выполнения задания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3488A7-D9F4-5942-120E-3DC6D45B5686}"/>
              </a:ext>
            </a:extLst>
          </p:cNvPr>
          <p:cNvSpPr/>
          <p:nvPr/>
        </p:nvSpPr>
        <p:spPr>
          <a:xfrm>
            <a:off x="439738" y="5805264"/>
            <a:ext cx="11376025" cy="757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BB51CA-9641-25F2-2A85-4E704A5A3411}"/>
              </a:ext>
            </a:extLst>
          </p:cNvPr>
          <p:cNvSpPr/>
          <p:nvPr/>
        </p:nvSpPr>
        <p:spPr>
          <a:xfrm>
            <a:off x="452438" y="5184180"/>
            <a:ext cx="5656262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Оценка уровня достижения планируемых результатов обучения в соответствии с ФГОС 2022</a:t>
            </a: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9227" name="Прямоугольник 12">
            <a:extLst>
              <a:ext uri="{FF2B5EF4-FFF2-40B4-BE49-F238E27FC236}">
                <a16:creationId xmlns:a16="http://schemas.microsoft.com/office/drawing/2014/main" id="{F2AB9802-15C6-8E6D-1A06-C661BB771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5157192"/>
            <a:ext cx="5364163" cy="646113"/>
          </a:xfrm>
          <a:prstGeom prst="rect">
            <a:avLst/>
          </a:prstGeom>
          <a:solidFill>
            <a:srgbClr val="ECA94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ru-RU" altLang="ru-RU" sz="180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014D1C-B5EF-8B7D-F716-F47A5CF0148C}"/>
              </a:ext>
            </a:extLst>
          </p:cNvPr>
          <p:cNvSpPr/>
          <p:nvPr/>
        </p:nvSpPr>
        <p:spPr>
          <a:xfrm>
            <a:off x="446088" y="1746250"/>
            <a:ext cx="11376025" cy="403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596AB7D-99B2-03DE-C7E2-9FC39BEC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Быстрый старт: как начать работу в системе</a:t>
            </a:r>
          </a:p>
        </p:txBody>
      </p:sp>
      <p:sp>
        <p:nvSpPr>
          <p:cNvPr id="13315" name="Текст 4">
            <a:extLst>
              <a:ext uri="{FF2B5EF4-FFF2-40B4-BE49-F238E27FC236}">
                <a16:creationId xmlns:a16="http://schemas.microsoft.com/office/drawing/2014/main" id="{BF2071FC-032D-ECC7-6EE8-718CF7D90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FBE37548-2F96-6B91-4477-598602DC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52400"/>
            <a:ext cx="9218612" cy="938213"/>
          </a:xfrm>
        </p:spPr>
        <p:txBody>
          <a:bodyPr/>
          <a:lstStyle/>
          <a:p>
            <a:r>
              <a:rPr lang="ru-RU" altLang="ru-RU" sz="3600">
                <a:solidFill>
                  <a:srgbClr val="C00000"/>
                </a:solidFill>
                <a:latin typeface="Futura PT Demi" pitchFamily="34" charset="-52"/>
              </a:rPr>
              <a:t>Первый вход в систему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80FDE788-230C-0DD2-37C2-BCD0306811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963" y="2205038"/>
            <a:ext cx="6218237" cy="3341687"/>
          </a:xfrm>
        </p:spPr>
        <p:txBody>
          <a:bodyPr/>
          <a:lstStyle/>
          <a:p>
            <a:r>
              <a:rPr lang="ru-RU" altLang="ru-RU" dirty="0">
                <a:latin typeface="Futura PT Demi" pitchFamily="34" charset="-52"/>
              </a:rPr>
              <a:t>Адрес сервиса: </a:t>
            </a:r>
          </a:p>
          <a:p>
            <a:pPr lvl="1"/>
            <a:r>
              <a:rPr lang="en-US" altLang="ru-RU" dirty="0">
                <a:latin typeface="Futura PT Demi" pitchFamily="34" charset="-52"/>
                <a:hlinkClick r:id="rId2"/>
              </a:rPr>
              <a:t>https://online-obr-e5cloud-02-gpt-msk.1c.ru/</a:t>
            </a:r>
            <a:r>
              <a:rPr lang="ru-RU" altLang="ru-RU" dirty="0">
                <a:latin typeface="Futura PT Demi" pitchFamily="34" charset="-52"/>
              </a:rPr>
              <a:t> </a:t>
            </a:r>
          </a:p>
          <a:p>
            <a:r>
              <a:rPr lang="ru-RU" altLang="ru-RU" dirty="0">
                <a:latin typeface="Futura PT Demi" pitchFamily="34" charset="-52"/>
              </a:rPr>
              <a:t>Название вашей базы данных: </a:t>
            </a:r>
            <a:br>
              <a:rPr lang="ru-RU" altLang="ru-RU" dirty="0">
                <a:latin typeface="Futura PT Demi" pitchFamily="34" charset="-52"/>
              </a:rPr>
            </a:br>
            <a:r>
              <a:rPr lang="ru-RU" altLang="ru-RU" dirty="0">
                <a:latin typeface="Futura PT Demi" pitchFamily="34" charset="-52"/>
              </a:rPr>
              <a:t>Город – название ОО</a:t>
            </a:r>
          </a:p>
          <a:p>
            <a:r>
              <a:rPr lang="ru-RU" altLang="ru-RU" dirty="0">
                <a:latin typeface="Futura PT Demi" pitchFamily="34" charset="-52"/>
              </a:rPr>
              <a:t>Прямая ссылка на базу данных и пароль Администратора школы выслан вам в письме с информацией об открытии доступа</a:t>
            </a:r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65DEB4EB-5639-0E25-6226-3DFFF81E946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3743E74-E084-47CF-9F26-A6B4C80A4384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4341" name="Рисунок 4">
            <a:extLst>
              <a:ext uri="{FF2B5EF4-FFF2-40B4-BE49-F238E27FC236}">
                <a16:creationId xmlns:a16="http://schemas.microsoft.com/office/drawing/2014/main" id="{31C142FA-2EB4-2308-CE43-87C7420B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2201863"/>
            <a:ext cx="53435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C83087F7-E36D-6161-D474-029EC56EB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4113" y="234950"/>
            <a:ext cx="8929687" cy="938213"/>
          </a:xfrm>
        </p:spPr>
        <p:txBody>
          <a:bodyPr/>
          <a:lstStyle/>
          <a:p>
            <a:r>
              <a:rPr lang="ru-RU" altLang="ru-RU" sz="3600">
                <a:solidFill>
                  <a:srgbClr val="C00000"/>
                </a:solidFill>
                <a:latin typeface="Futura PT Demi" pitchFamily="34" charset="-52"/>
              </a:rPr>
              <a:t>Быстрый старт за 5 шагов 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26903BC2-C905-3D42-79EF-9672CC9109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1798638"/>
            <a:ext cx="5257800" cy="48244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Futura PT Demi" pitchFamily="34" charset="-52"/>
              </a:rPr>
              <a:t>Шаг 1.</a:t>
            </a:r>
            <a:r>
              <a:rPr lang="ru-RU" altLang="ru-RU" sz="2400">
                <a:latin typeface="Futura PT Demi" pitchFamily="34" charset="-52"/>
              </a:rPr>
              <a:t> Загрузка списков пользователей</a:t>
            </a:r>
          </a:p>
          <a:p>
            <a:pPr marL="0" indent="0"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Futura PT Demi" pitchFamily="34" charset="-52"/>
              </a:rPr>
              <a:t>Шаг 2.</a:t>
            </a:r>
            <a:r>
              <a:rPr lang="ru-RU" altLang="ru-RU" sz="2400">
                <a:latin typeface="Futura PT Demi" pitchFamily="34" charset="-52"/>
              </a:rPr>
              <a:t> Создание учебных периодов</a:t>
            </a:r>
          </a:p>
          <a:p>
            <a:pPr marL="0" indent="0"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Futura PT Demi" pitchFamily="34" charset="-52"/>
              </a:rPr>
              <a:t>Шаг 3.</a:t>
            </a:r>
            <a:r>
              <a:rPr lang="ru-RU" altLang="ru-RU" sz="2400">
                <a:solidFill>
                  <a:srgbClr val="FF0000"/>
                </a:solidFill>
                <a:latin typeface="Futura PT Demi" pitchFamily="34" charset="-52"/>
              </a:rPr>
              <a:t> </a:t>
            </a:r>
            <a:r>
              <a:rPr lang="ru-RU" altLang="ru-RU" sz="2400">
                <a:latin typeface="Futura PT Demi" pitchFamily="34" charset="-52"/>
              </a:rPr>
              <a:t>Создание списка учебных предметов</a:t>
            </a:r>
          </a:p>
          <a:p>
            <a:pPr marL="0" indent="0"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Futura PT Demi" pitchFamily="34" charset="-52"/>
              </a:rPr>
              <a:t>Шаг 4.</a:t>
            </a:r>
            <a:r>
              <a:rPr lang="ru-RU" altLang="ru-RU" sz="2400">
                <a:solidFill>
                  <a:srgbClr val="FF0000"/>
                </a:solidFill>
                <a:latin typeface="Futura PT Demi" pitchFamily="34" charset="-52"/>
              </a:rPr>
              <a:t> </a:t>
            </a:r>
            <a:r>
              <a:rPr lang="ru-RU" altLang="ru-RU" sz="2400">
                <a:latin typeface="Futura PT Demi" pitchFamily="34" charset="-52"/>
              </a:rPr>
              <a:t>Создание журнальных страниц</a:t>
            </a:r>
          </a:p>
          <a:p>
            <a:pPr marL="0" indent="0"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Futura PT Demi" pitchFamily="34" charset="-52"/>
              </a:rPr>
              <a:t>Шаг 5.</a:t>
            </a:r>
            <a:r>
              <a:rPr lang="ru-RU" altLang="ru-RU" sz="2400">
                <a:latin typeface="Futura PT Demi" pitchFamily="34" charset="-52"/>
              </a:rPr>
              <a:t> Создание колонок журнальных страниц</a:t>
            </a: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8E092FA4-9B4B-D021-3340-6FEFB5EE409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8FD1DA5-ECCF-4C11-B56C-508569E3A890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5365" name="Рисунок 4">
            <a:extLst>
              <a:ext uri="{FF2B5EF4-FFF2-40B4-BE49-F238E27FC236}">
                <a16:creationId xmlns:a16="http://schemas.microsoft.com/office/drawing/2014/main" id="{D11FE0F5-D60A-C745-7071-0A0D427E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039938"/>
            <a:ext cx="65214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Прямоугольник 5">
            <a:extLst>
              <a:ext uri="{FF2B5EF4-FFF2-40B4-BE49-F238E27FC236}">
                <a16:creationId xmlns:a16="http://schemas.microsoft.com/office/drawing/2014/main" id="{89FF72DB-4C0A-1D96-6DF5-E78F17EB3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5688291"/>
            <a:ext cx="5247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Futura PT Demi" panose="020B0604020202020204" charset="-52"/>
                <a:hlinkClick r:id="rId3"/>
              </a:rPr>
              <a:t>http://obrazovanie.1c.ru/education/quick-start/</a:t>
            </a:r>
            <a:r>
              <a:rPr lang="ru-RU" altLang="ru-RU" dirty="0">
                <a:latin typeface="Futura PT Demi" panose="020B0604020202020204" charset="-52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ECD66815-0CA1-AE94-EF47-B82DD528B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404813"/>
            <a:ext cx="9410700" cy="1081087"/>
          </a:xfrm>
        </p:spPr>
        <p:txBody>
          <a:bodyPr/>
          <a:lstStyle/>
          <a:p>
            <a:r>
              <a:rPr lang="ru-RU" altLang="ru-RU" sz="3600">
                <a:solidFill>
                  <a:srgbClr val="C00000"/>
                </a:solidFill>
                <a:latin typeface="Futura PT Demi" pitchFamily="34" charset="-52"/>
              </a:rPr>
              <a:t>Шаг 1. Заполнение шаблона для загрузки списка пользователей</a:t>
            </a:r>
          </a:p>
        </p:txBody>
      </p:sp>
      <p:sp>
        <p:nvSpPr>
          <p:cNvPr id="16387" name="Номер слайда 3">
            <a:extLst>
              <a:ext uri="{FF2B5EF4-FFF2-40B4-BE49-F238E27FC236}">
                <a16:creationId xmlns:a16="http://schemas.microsoft.com/office/drawing/2014/main" id="{9E59B799-3C2E-CE5F-500D-A858D4D64CA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11406D3-8AA7-4B88-9CB7-8ABB21FA909E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6388" name="Рисунок 8">
            <a:extLst>
              <a:ext uri="{FF2B5EF4-FFF2-40B4-BE49-F238E27FC236}">
                <a16:creationId xmlns:a16="http://schemas.microsoft.com/office/drawing/2014/main" id="{4CEBA781-47E1-9174-4AEB-B435A0DD8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628775"/>
            <a:ext cx="41814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9">
            <a:extLst>
              <a:ext uri="{FF2B5EF4-FFF2-40B4-BE49-F238E27FC236}">
                <a16:creationId xmlns:a16="http://schemas.microsoft.com/office/drawing/2014/main" id="{798A6EF1-4B95-9612-166B-B9EB562B9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689350"/>
            <a:ext cx="65246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Объект 2">
            <a:extLst>
              <a:ext uri="{FF2B5EF4-FFF2-40B4-BE49-F238E27FC236}">
                <a16:creationId xmlns:a16="http://schemas.microsoft.com/office/drawing/2014/main" id="{802B9A6E-DC1E-8D12-B569-3AE175D5E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5141913"/>
            <a:ext cx="522605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6391" name="TextBox 12">
            <a:extLst>
              <a:ext uri="{FF2B5EF4-FFF2-40B4-BE49-F238E27FC236}">
                <a16:creationId xmlns:a16="http://schemas.microsoft.com/office/drawing/2014/main" id="{39BB5F6B-2E52-E9DE-D726-244E52FF4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4767263"/>
            <a:ext cx="6094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latin typeface="Futura PT Demi" pitchFamily="34" charset="-52"/>
              </a:rPr>
              <a:t>Онлайн генераторы паролей:</a:t>
            </a:r>
          </a:p>
          <a:p>
            <a:r>
              <a:rPr lang="en-US" altLang="ru-RU">
                <a:solidFill>
                  <a:srgbClr val="FF0000"/>
                </a:solidFill>
                <a:latin typeface="Futura PT Demi" pitchFamily="34" charset="-52"/>
                <a:hlinkClick r:id="rId4"/>
              </a:rPr>
              <a:t>https://xgenerate.com/</a:t>
            </a:r>
            <a:r>
              <a:rPr lang="ru-RU" altLang="ru-RU">
                <a:solidFill>
                  <a:srgbClr val="FF0000"/>
                </a:solidFill>
                <a:latin typeface="Futura PT Demi" pitchFamily="34" charset="-52"/>
              </a:rPr>
              <a:t> </a:t>
            </a:r>
          </a:p>
          <a:p>
            <a:r>
              <a:rPr lang="en-US" altLang="ru-RU">
                <a:solidFill>
                  <a:srgbClr val="FF0000"/>
                </a:solidFill>
                <a:latin typeface="Futura PT Demi" pitchFamily="34" charset="-52"/>
                <a:hlinkClick r:id="rId5"/>
              </a:rPr>
              <a:t>https://calculator888.ru/generator-parolej</a:t>
            </a:r>
            <a:r>
              <a:rPr lang="ru-RU" altLang="ru-RU">
                <a:solidFill>
                  <a:srgbClr val="FF0000"/>
                </a:solidFill>
                <a:latin typeface="Futura PT Demi" pitchFamily="34" charset="-52"/>
              </a:rPr>
              <a:t>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7F51CC4-583B-EF79-3442-6E094CE19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450" y="1863725"/>
            <a:ext cx="5702300" cy="15875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Важно! </a:t>
            </a:r>
          </a:p>
          <a:p>
            <a:pPr>
              <a:defRPr/>
            </a:pPr>
            <a:r>
              <a:rPr lang="ru-RU" dirty="0"/>
              <a:t>Указание класса у пользователя с ролью «Преподаватель» автоматически делает его классным руководителем/куратором класса или группы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67620C7-54DD-B3EC-7C15-7C63EAA97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363538"/>
            <a:ext cx="9410700" cy="1081087"/>
          </a:xfrm>
        </p:spPr>
        <p:txBody>
          <a:bodyPr/>
          <a:lstStyle/>
          <a:p>
            <a:r>
              <a:rPr lang="ru-RU" altLang="ru-RU" sz="3600">
                <a:solidFill>
                  <a:srgbClr val="C00000"/>
                </a:solidFill>
                <a:latin typeface="Futura PT Demi" pitchFamily="34" charset="-52"/>
              </a:rPr>
              <a:t>Настройка аутентификации пользователей по логину и паролю (рекомендуется!)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17143958-8736-BA9E-0688-D92491103C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2750" y="2708275"/>
            <a:ext cx="5165725" cy="2276475"/>
          </a:xfrm>
        </p:spPr>
        <p:txBody>
          <a:bodyPr/>
          <a:lstStyle/>
          <a:p>
            <a:r>
              <a:rPr lang="ru-RU" altLang="ru-RU" dirty="0">
                <a:latin typeface="Futura PT Demi" pitchFamily="34" charset="-52"/>
              </a:rPr>
              <a:t>Логин Администратора школы (колледжа) во всех базах – </a:t>
            </a:r>
            <a:r>
              <a:rPr lang="en-US" altLang="ru-RU" b="1" dirty="0" err="1">
                <a:solidFill>
                  <a:srgbClr val="C00000"/>
                </a:solidFill>
                <a:latin typeface="Futura PT Demi" pitchFamily="34" charset="-52"/>
              </a:rPr>
              <a:t>sa</a:t>
            </a:r>
            <a:endParaRPr lang="en-US" altLang="ru-RU" b="1" dirty="0">
              <a:solidFill>
                <a:srgbClr val="C00000"/>
              </a:solidFill>
              <a:latin typeface="Futura PT Demi" pitchFamily="34" charset="-52"/>
            </a:endParaRPr>
          </a:p>
          <a:p>
            <a:r>
              <a:rPr lang="ru-RU" altLang="ru-RU" dirty="0">
                <a:latin typeface="Futura PT Demi" pitchFamily="34" charset="-52"/>
              </a:rPr>
              <a:t>Пароль Администратора школы (колледжа) во всех базах – тот, который указан в письме</a:t>
            </a:r>
          </a:p>
          <a:p>
            <a:r>
              <a:rPr lang="ru-RU" altLang="ru-RU" dirty="0">
                <a:latin typeface="Futura PT Demi" pitchFamily="34" charset="-52"/>
              </a:rPr>
              <a:t>Логины остальных пользователей будут сгенерированы в системе автоматически</a:t>
            </a:r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C912BD90-7619-F6DC-4B5A-B67B25419DA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DC0C8F1-38CC-4914-94CF-2FF096E0F72A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7413" name="Рисунок 4">
            <a:extLst>
              <a:ext uri="{FF2B5EF4-FFF2-40B4-BE49-F238E27FC236}">
                <a16:creationId xmlns:a16="http://schemas.microsoft.com/office/drawing/2014/main" id="{E6E4184F-695A-D6A3-7FF0-4E5EE3DA1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2290763"/>
            <a:ext cx="5741987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4F1964B0-D334-FC3E-89BA-5C94478E0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>
                <a:solidFill>
                  <a:srgbClr val="C00000"/>
                </a:solidFill>
                <a:latin typeface="Futura PT Demi" pitchFamily="34" charset="-52"/>
              </a:rPr>
              <a:t>Шаг 2. Создание учебных периодов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FB9C7DE3-3CA5-3D5B-E18F-BD5745051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6763" y="2617788"/>
            <a:ext cx="5443537" cy="30130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>
                <a:latin typeface="Futura PT Demi" pitchFamily="34" charset="-52"/>
              </a:rPr>
              <a:t>В рамках одного учебного года возможно одновременное создание четвертей, триместров и полугодий (семестров)</a:t>
            </a:r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5D3A03E8-A7BD-8E6B-BA03-F71594E8577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C9969-624D-4E36-9CA2-A4BD002DA7AF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8437" name="Рисунок 4">
            <a:extLst>
              <a:ext uri="{FF2B5EF4-FFF2-40B4-BE49-F238E27FC236}">
                <a16:creationId xmlns:a16="http://schemas.microsoft.com/office/drawing/2014/main" id="{32E37694-D179-0B19-80B4-7A2DB8B0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443038"/>
            <a:ext cx="449262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>
            <a:extLst>
              <a:ext uri="{FF2B5EF4-FFF2-40B4-BE49-F238E27FC236}">
                <a16:creationId xmlns:a16="http://schemas.microsoft.com/office/drawing/2014/main" id="{A507DA7E-6093-6680-338C-477F221C3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3681413"/>
            <a:ext cx="414972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32385</TotalTime>
  <Words>712</Words>
  <Application>Microsoft Office PowerPoint</Application>
  <PresentationFormat>Широкоэкранный</PresentationFormat>
  <Paragraphs>94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Times New Roman</vt:lpstr>
      <vt:lpstr>Futura PT Demi</vt:lpstr>
      <vt:lpstr>Arial</vt:lpstr>
      <vt:lpstr>Calibri</vt:lpstr>
      <vt:lpstr>Специальное оформление</vt:lpstr>
      <vt:lpstr>Презентация PowerPoint</vt:lpstr>
      <vt:lpstr>Презентация PowerPoint</vt:lpstr>
      <vt:lpstr>Основные возможности для обучения в цифровой образовательной среде</vt:lpstr>
      <vt:lpstr>Быстрый старт: как начать работу в системе</vt:lpstr>
      <vt:lpstr>Первый вход в систему</vt:lpstr>
      <vt:lpstr>Быстрый старт за 5 шагов </vt:lpstr>
      <vt:lpstr>Шаг 1. Заполнение шаблона для загрузки списка пользователей</vt:lpstr>
      <vt:lpstr>Настройка аутентификации пользователей по логину и паролю (рекомендуется!)</vt:lpstr>
      <vt:lpstr>Шаг 2. Создание учебных периодов</vt:lpstr>
      <vt:lpstr>Шаг 3. Создание списка учебных дисциплин</vt:lpstr>
      <vt:lpstr>Шаг 4. Создание журнальных страниц </vt:lpstr>
      <vt:lpstr>Шаг 5. Создание колонок журнальных страниц </vt:lpstr>
      <vt:lpstr>Где узнать больше?</vt:lpstr>
      <vt:lpstr>заключение</vt:lpstr>
      <vt:lpstr>Как подключиться к системе «1С:Образование»</vt:lpstr>
      <vt:lpstr>Актуальная информация о системе «1С:Образование» – в видеоматериалах на сайте!</vt:lpstr>
      <vt:lpstr>На завтрашнем вебинаре: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660</cp:revision>
  <dcterms:created xsi:type="dcterms:W3CDTF">2015-09-09T08:16:26Z</dcterms:created>
  <dcterms:modified xsi:type="dcterms:W3CDTF">2024-08-23T08:22:52Z</dcterms:modified>
</cp:coreProperties>
</file>